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325" r:id="rId4"/>
    <p:sldId id="265" r:id="rId5"/>
    <p:sldId id="270" r:id="rId6"/>
    <p:sldId id="330" r:id="rId7"/>
    <p:sldId id="267" r:id="rId8"/>
    <p:sldId id="331" r:id="rId9"/>
    <p:sldId id="259" r:id="rId10"/>
    <p:sldId id="327" r:id="rId11"/>
    <p:sldId id="328" r:id="rId12"/>
    <p:sldId id="26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Ni5QjySBQ9a/zqDXZAHaDMXMF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>
        <p:scale>
          <a:sx n="100" d="100"/>
          <a:sy n="100" d="100"/>
        </p:scale>
        <p:origin x="10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/>
        </p:nvSpPr>
        <p:spPr>
          <a:xfrm rot="-5400000">
            <a:off x="2471175" y="-2725175"/>
            <a:ext cx="7086600" cy="12435350"/>
          </a:xfrm>
          <a:prstGeom prst="rect">
            <a:avLst/>
          </a:prstGeom>
          <a:gradFill>
            <a:gsLst>
              <a:gs pos="0">
                <a:srgbClr val="16565C"/>
              </a:gs>
              <a:gs pos="100000">
                <a:srgbClr val="2F798B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0"/>
          <p:cNvSpPr/>
          <p:nvPr/>
        </p:nvSpPr>
        <p:spPr>
          <a:xfrm>
            <a:off x="-14749" y="163140"/>
            <a:ext cx="10218139" cy="891849"/>
          </a:xfrm>
          <a:custGeom>
            <a:avLst/>
            <a:gdLst/>
            <a:ahLst/>
            <a:cxnLst/>
            <a:rect l="l" t="t" r="r" b="b"/>
            <a:pathLst>
              <a:path w="9085006" h="891849" extrusionOk="0">
                <a:moveTo>
                  <a:pt x="0" y="0"/>
                </a:moveTo>
                <a:lnTo>
                  <a:pt x="9085006" y="0"/>
                </a:lnTo>
                <a:lnTo>
                  <a:pt x="8657302" y="877101"/>
                </a:lnTo>
                <a:lnTo>
                  <a:pt x="0" y="89184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1"/>
          </p:nvPr>
        </p:nvSpPr>
        <p:spPr>
          <a:xfrm>
            <a:off x="556591" y="1676400"/>
            <a:ext cx="11072192" cy="436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925406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56591" y="239928"/>
            <a:ext cx="9024731" cy="71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3" name="Google Shape;3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57162" y="147038"/>
            <a:ext cx="1116601" cy="9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D2727-D4C4-A632-5122-68BA267B770E}"/>
              </a:ext>
            </a:extLst>
          </p:cNvPr>
          <p:cNvSpPr txBox="1"/>
          <p:nvPr userDrawn="1"/>
        </p:nvSpPr>
        <p:spPr>
          <a:xfrm>
            <a:off x="459910" y="6747832"/>
            <a:ext cx="9268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and analysis of 3 key AI documents | Golpayegani et al. | AICS 2022 | email: </a:t>
            </a:r>
            <a:r>
              <a:rPr lang="en-IE" sz="11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sgolpays@tcd.ie</a:t>
            </a:r>
            <a:r>
              <a:rPr lang="en-IE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IE" sz="11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IE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https://</a:t>
            </a:r>
            <a:r>
              <a:rPr lang="en-IE" sz="11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IE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E" sz="11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DelaramGlp</a:t>
            </a:r>
            <a:r>
              <a:rPr lang="en-IE" sz="11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E" sz="11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aidocs</a:t>
            </a:r>
            <a:endParaRPr lang="en-IE" sz="1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872197"/>
            <a:ext cx="6989787" cy="255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8200" y="3455988"/>
            <a:ext cx="6989787" cy="204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925406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7245" y="2503600"/>
            <a:ext cx="2109909" cy="185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8"/>
          <p:cNvSpPr txBox="1">
            <a:spLocks noGrp="1"/>
          </p:cNvSpPr>
          <p:nvPr>
            <p:ph type="subTitle" idx="1"/>
          </p:nvPr>
        </p:nvSpPr>
        <p:spPr>
          <a:xfrm>
            <a:off x="838200" y="3503395"/>
            <a:ext cx="8171405" cy="99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245" y="403699"/>
            <a:ext cx="1458547" cy="127942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838200" y="1956737"/>
            <a:ext cx="8171405" cy="144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8" name="Google Shape;18;p8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1577" y="5508502"/>
            <a:ext cx="697425" cy="697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08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body" idx="1"/>
          </p:nvPr>
        </p:nvSpPr>
        <p:spPr>
          <a:xfrm>
            <a:off x="838200" y="1580867"/>
            <a:ext cx="10515600" cy="459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ldNum" idx="12"/>
          </p:nvPr>
        </p:nvSpPr>
        <p:spPr>
          <a:xfrm>
            <a:off x="925406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golpays@tcd.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golpays@tcd.i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subTitle" idx="1"/>
          </p:nvPr>
        </p:nvSpPr>
        <p:spPr>
          <a:xfrm>
            <a:off x="838199" y="2840820"/>
            <a:ext cx="8171405" cy="227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IE" sz="2000" dirty="0">
                <a:latin typeface="+mn-lt"/>
                <a:cs typeface="Times New Roman" panose="02020603050405020304" pitchFamily="18" charset="0"/>
              </a:rPr>
              <a:t>Delaram Golpayegani</a:t>
            </a:r>
            <a:r>
              <a:rPr lang="en-IE" sz="2000" baseline="30000" dirty="0">
                <a:latin typeface="+mn-lt"/>
                <a:cs typeface="Times New Roman" panose="02020603050405020304" pitchFamily="18" charset="0"/>
              </a:rPr>
              <a:t>1,2</a:t>
            </a:r>
            <a:r>
              <a:rPr lang="en-IE" sz="2000" dirty="0">
                <a:latin typeface="+mn-lt"/>
                <a:cs typeface="Times New Roman" panose="02020603050405020304" pitchFamily="18" charset="0"/>
              </a:rPr>
              <a:t>, </a:t>
            </a:r>
            <a:r>
              <a:rPr lang="en-IE" sz="2000" u="sng" dirty="0">
                <a:effectLst/>
                <a:latin typeface="+mn-lt"/>
                <a:cs typeface="Times New Roman" panose="02020603050405020304" pitchFamily="18" charset="0"/>
              </a:rPr>
              <a:t>Harshvardhan J. Pandit</a:t>
            </a:r>
            <a:r>
              <a:rPr lang="en-IE" sz="2000" baseline="30000" dirty="0">
                <a:effectLst/>
                <a:latin typeface="+mn-lt"/>
                <a:cs typeface="Times New Roman" panose="02020603050405020304" pitchFamily="18" charset="0"/>
              </a:rPr>
              <a:t>1,3</a:t>
            </a:r>
            <a:r>
              <a:rPr lang="en-IE" sz="2000" dirty="0">
                <a:effectLst/>
                <a:latin typeface="+mn-lt"/>
                <a:cs typeface="Times New Roman" panose="02020603050405020304" pitchFamily="18" charset="0"/>
              </a:rPr>
              <a:t>, Dave Lewis</a:t>
            </a:r>
            <a:r>
              <a:rPr lang="en-IE" sz="2000" baseline="30000" dirty="0">
                <a:effectLst/>
                <a:latin typeface="+mn-lt"/>
                <a:cs typeface="Times New Roman" panose="02020603050405020304" pitchFamily="18" charset="0"/>
              </a:rPr>
              <a:t>1,2</a:t>
            </a:r>
          </a:p>
          <a:p>
            <a:pPr marL="0" indent="0">
              <a:buNone/>
            </a:pPr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Email: </a:t>
            </a:r>
            <a:r>
              <a:rPr lang="en-IE" sz="20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sgolpays@tcd.ie</a:t>
            </a:r>
            <a:endParaRPr lang="en-IE" sz="20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GitHub: </a:t>
            </a:r>
            <a:r>
              <a:rPr lang="en-I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I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I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DelaramGlp</a:t>
            </a:r>
            <a:r>
              <a:rPr lang="en-I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aidocs</a:t>
            </a:r>
            <a:endParaRPr lang="en-I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sz="2000" dirty="0">
              <a:effectLst/>
              <a:latin typeface="+mn-lt"/>
              <a:cs typeface="Times New Roman" panose="02020603050405020304" pitchFamily="18" charset="0"/>
            </a:endParaRPr>
          </a:p>
          <a:p>
            <a:r>
              <a:rPr lang="en-IE" sz="1400" baseline="30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IE" sz="1400" dirty="0">
                <a:latin typeface="+mn-lt"/>
                <a:cs typeface="Times New Roman" panose="02020603050405020304" pitchFamily="18" charset="0"/>
              </a:rPr>
              <a:t> ADAPT Centre, Ireland</a:t>
            </a:r>
          </a:p>
          <a:p>
            <a:r>
              <a:rPr lang="en-IE" sz="1400" baseline="30000" dirty="0">
                <a:latin typeface="+mn-lt"/>
                <a:cs typeface="Times New Roman" panose="02020603050405020304" pitchFamily="18" charset="0"/>
              </a:rPr>
              <a:t>2</a:t>
            </a:r>
            <a:r>
              <a:rPr lang="en-IE" sz="1400" dirty="0">
                <a:latin typeface="+mn-lt"/>
                <a:cs typeface="Times New Roman" panose="02020603050405020304" pitchFamily="18" charset="0"/>
              </a:rPr>
              <a:t> School of Computer Science and Statistics, Trinity College Dublin, Ireland</a:t>
            </a:r>
          </a:p>
          <a:p>
            <a:r>
              <a:rPr lang="en-IE" sz="1400" baseline="30000" dirty="0">
                <a:latin typeface="+mn-lt"/>
                <a:cs typeface="Times New Roman" panose="02020603050405020304" pitchFamily="18" charset="0"/>
              </a:rPr>
              <a:t>3</a:t>
            </a:r>
            <a:r>
              <a:rPr lang="en-IE" sz="1400" dirty="0">
                <a:latin typeface="+mn-lt"/>
                <a:cs typeface="Times New Roman" panose="02020603050405020304" pitchFamily="18" charset="0"/>
              </a:rPr>
              <a:t> School of Computing, Dublin City University, Dublin, Ireland</a:t>
            </a:r>
          </a:p>
          <a:p>
            <a:endParaRPr lang="en-IE" sz="2000" dirty="0">
              <a:latin typeface="+mn-lt"/>
              <a:cs typeface="Times New Roman" panose="02020603050405020304" pitchFamily="18" charset="0"/>
            </a:endParaRPr>
          </a:p>
          <a:p>
            <a:endParaRPr lang="en-IE" sz="2000" dirty="0">
              <a:latin typeface="+mn-lt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title"/>
          </p:nvPr>
        </p:nvSpPr>
        <p:spPr>
          <a:xfrm>
            <a:off x="838200" y="1131979"/>
            <a:ext cx="8171405" cy="170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 and Analysis of 3 Key AI documents:</a:t>
            </a:r>
            <a:b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  <a:t>EU proposed AI Act,  the Assessment List for Trustworthy AI (ALTAI), and ISO/IEC 42001 AI Management System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14A7B-70E2-4114-69A2-50E09EADF679}"/>
              </a:ext>
            </a:extLst>
          </p:cNvPr>
          <p:cNvSpPr txBox="1"/>
          <p:nvPr/>
        </p:nvSpPr>
        <p:spPr>
          <a:xfrm>
            <a:off x="1261166" y="6304629"/>
            <a:ext cx="8868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project has received funding from the European Union's Horizon 2020 research and innovation programme under grant agreement No 813497.</a:t>
            </a:r>
          </a:p>
        </p:txBody>
      </p:sp>
      <p:pic>
        <p:nvPicPr>
          <p:cNvPr id="5" name="Picture 4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5948B2F5-955E-3E37-2371-64E3F4DF4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3" y="6274538"/>
            <a:ext cx="845933" cy="5834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694B6C-F77F-C41F-98B3-24CECF77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54112"/>
            <a:ext cx="9492422" cy="31673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DF65BE-8E39-AB8E-6234-A72F1D64D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291" y="4356099"/>
            <a:ext cx="6276695" cy="4365625"/>
          </a:xfrm>
        </p:spPr>
        <p:txBody>
          <a:bodyPr/>
          <a:lstStyle/>
          <a:p>
            <a:pPr marL="0" indent="0">
              <a:buClr>
                <a:schemeClr val="accent6">
                  <a:lumMod val="20000"/>
                  <a:lumOff val="80000"/>
                </a:schemeClr>
              </a:buClr>
              <a:buNone/>
            </a:pPr>
            <a:r>
              <a:rPr lang="en-IE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activities were mapped into:</a:t>
            </a:r>
          </a:p>
          <a:p>
            <a:pPr marL="742950" lvl="1" indent="-285750">
              <a:buClr>
                <a:schemeClr val="accent6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Establishing management systems,</a:t>
            </a:r>
          </a:p>
          <a:p>
            <a:pPr marL="742950" lvl="1" indent="-285750">
              <a:buClr>
                <a:schemeClr val="accent6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I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ddressing risks, </a:t>
            </a:r>
          </a:p>
          <a:p>
            <a:pPr marL="742950" lvl="1" indent="-285750">
              <a:buClr>
                <a:schemeClr val="accent6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reating documentation, </a:t>
            </a:r>
          </a:p>
          <a:p>
            <a:pPr marL="742950" lvl="1" indent="-285750">
              <a:buClr>
                <a:schemeClr val="accent6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n-I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ommunication with external entities.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5E056-9F39-F0A0-AFC7-029E4C363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2E4BB-470E-B455-9A16-F159275D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effectLst/>
                <a:latin typeface="Helvetica" pitchFamily="2" charset="0"/>
              </a:rPr>
              <a:t>Comparing AI Act with ISO/IEC 42001</a:t>
            </a:r>
            <a:endParaRPr lang="en-IE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D5A0BDB1-C8C2-8803-A18B-1F0C8E1A8185}"/>
              </a:ext>
            </a:extLst>
          </p:cNvPr>
          <p:cNvSpPr/>
          <p:nvPr/>
        </p:nvSpPr>
        <p:spPr>
          <a:xfrm>
            <a:off x="88900" y="1657350"/>
            <a:ext cx="9492422" cy="8064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C74E1F3-8EBA-BA53-9295-CC76A23ED486}"/>
              </a:ext>
            </a:extLst>
          </p:cNvPr>
          <p:cNvSpPr/>
          <p:nvPr/>
        </p:nvSpPr>
        <p:spPr>
          <a:xfrm>
            <a:off x="89586" y="3346450"/>
            <a:ext cx="9492422" cy="4254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5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DF65BE-8E39-AB8E-6234-A72F1D64D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9300" y="1647256"/>
            <a:ext cx="5745770" cy="2115802"/>
          </a:xfrm>
        </p:spPr>
        <p:txBody>
          <a:bodyPr>
            <a:noAutofit/>
          </a:bodyPr>
          <a:lstStyle/>
          <a:p>
            <a:r>
              <a:rPr lang="en-IE" sz="2200" dirty="0"/>
              <a:t>Modelling relevant ‘</a:t>
            </a:r>
            <a:r>
              <a:rPr lang="en-IE" sz="2200" dirty="0">
                <a:effectLst/>
                <a:latin typeface="Helvetica" pitchFamily="2" charset="0"/>
              </a:rPr>
              <a:t>patterns’ as as an ontology design pattern (ODP)</a:t>
            </a:r>
          </a:p>
          <a:p>
            <a:r>
              <a:rPr lang="en-IE" sz="2200" dirty="0">
                <a:latin typeface="Helvetica" pitchFamily="2" charset="0"/>
              </a:rPr>
              <a:t>Helps systematise “ontologies” by identifying concepts and relations, and expressing compliance information</a:t>
            </a:r>
            <a:endParaRPr lang="en-IE" sz="2200" dirty="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5E056-9F39-F0A0-AFC7-029E4C363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2E4BB-470E-B455-9A16-F159275D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effectLst/>
                <a:latin typeface="Helvetica" pitchFamily="2" charset="0"/>
              </a:rPr>
              <a:t>Semantic Modelling of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51E48-67BD-E03A-4757-022E2D851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13198"/>
            <a:ext cx="5333048" cy="2783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F3B92-A734-6B53-120C-056D3E2E7736}"/>
              </a:ext>
            </a:extLst>
          </p:cNvPr>
          <p:cNvSpPr txBox="1"/>
          <p:nvPr/>
        </p:nvSpPr>
        <p:spPr>
          <a:xfrm>
            <a:off x="266700" y="4193959"/>
            <a:ext cx="111252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200" b="1" u="sng" dirty="0">
                <a:solidFill>
                  <a:schemeClr val="bg1"/>
                </a:solidFill>
                <a:effectLst/>
                <a:latin typeface="Helvetica" pitchFamily="2" charset="0"/>
              </a:rPr>
              <a:t>Ongoing Work</a:t>
            </a:r>
          </a:p>
          <a:p>
            <a:endParaRPr lang="en-IE" sz="2200" b="1" u="sng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r>
              <a:rPr lang="en-IE" sz="2200" i="1" dirty="0">
                <a:solidFill>
                  <a:schemeClr val="bg1"/>
                </a:solidFill>
                <a:effectLst/>
                <a:latin typeface="Helvetica" pitchFamily="2" charset="0"/>
              </a:rPr>
              <a:t>AIRO: an Ontology for Representing AI Risks based on the Proposed EU AI Act and ISO Risk Management Standards. </a:t>
            </a:r>
          </a:p>
          <a:p>
            <a:r>
              <a:rPr lang="en-IE" dirty="0" err="1">
                <a:solidFill>
                  <a:schemeClr val="bg1"/>
                </a:solidFill>
                <a:effectLst/>
                <a:latin typeface="Helvetica" pitchFamily="2" charset="0"/>
              </a:rPr>
              <a:t>Delaram</a:t>
            </a:r>
            <a:r>
              <a:rPr lang="en-IE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IE" dirty="0" err="1">
                <a:solidFill>
                  <a:schemeClr val="bg1"/>
                </a:solidFill>
                <a:effectLst/>
                <a:latin typeface="Helvetica" pitchFamily="2" charset="0"/>
              </a:rPr>
              <a:t>Golpayegani</a:t>
            </a:r>
            <a:r>
              <a:rPr lang="en-IE" dirty="0">
                <a:solidFill>
                  <a:schemeClr val="bg1"/>
                </a:solidFill>
                <a:effectLst/>
                <a:latin typeface="Helvetica" pitchFamily="2" charset="0"/>
              </a:rPr>
              <a:t>*, Harshvardhan J. Pandit, Dave Lewis. International Conference on Semantic Systems (</a:t>
            </a:r>
            <a:r>
              <a:rPr lang="en-IE" dirty="0" err="1">
                <a:solidFill>
                  <a:schemeClr val="bg1"/>
                </a:solidFill>
                <a:effectLst/>
                <a:latin typeface="Helvetica" pitchFamily="2" charset="0"/>
              </a:rPr>
              <a:t>SEMANTiCS</a:t>
            </a:r>
            <a:r>
              <a:rPr lang="en-IE" dirty="0">
                <a:solidFill>
                  <a:schemeClr val="bg1"/>
                </a:solidFill>
                <a:effectLst/>
                <a:latin typeface="Helvetica" pitchFamily="2" charset="0"/>
              </a:rPr>
              <a:t>, 2022). </a:t>
            </a:r>
          </a:p>
          <a:p>
            <a:r>
              <a:rPr lang="en-IE" sz="2200" u="sng" dirty="0">
                <a:solidFill>
                  <a:schemeClr val="bg1"/>
                </a:solidFill>
                <a:effectLst/>
                <a:latin typeface="Helvetica" pitchFamily="2" charset="0"/>
              </a:rPr>
              <a:t>https://</a:t>
            </a:r>
            <a:r>
              <a:rPr lang="en-IE" sz="2200" u="sng" dirty="0" err="1">
                <a:solidFill>
                  <a:schemeClr val="bg1"/>
                </a:solidFill>
                <a:effectLst/>
                <a:latin typeface="Helvetica" pitchFamily="2" charset="0"/>
              </a:rPr>
              <a:t>doi.org</a:t>
            </a:r>
            <a:r>
              <a:rPr lang="en-IE" sz="2200" u="sng" dirty="0">
                <a:solidFill>
                  <a:schemeClr val="bg1"/>
                </a:solidFill>
                <a:effectLst/>
                <a:latin typeface="Helvetica" pitchFamily="2" charset="0"/>
              </a:rPr>
              <a:t>/10.3233/SSW220008</a:t>
            </a:r>
            <a:r>
              <a:rPr lang="en-IE" sz="2200" dirty="0">
                <a:solidFill>
                  <a:schemeClr val="bg1"/>
                </a:solidFill>
                <a:effectLst/>
                <a:latin typeface="Helvetica" pitchFamily="2" charset="0"/>
              </a:rPr>
              <a:t> AIRO - </a:t>
            </a:r>
            <a:r>
              <a:rPr lang="en-IE" sz="2200" u="sng" dirty="0">
                <a:solidFill>
                  <a:schemeClr val="bg1"/>
                </a:solidFill>
                <a:effectLst/>
                <a:latin typeface="Helvetica" pitchFamily="2" charset="0"/>
              </a:rPr>
              <a:t>https://w3id.org/AIRO</a:t>
            </a:r>
          </a:p>
        </p:txBody>
      </p:sp>
    </p:spTree>
    <p:extLst>
      <p:ext uri="{BB962C8B-B14F-4D97-AF65-F5344CB8AC3E}">
        <p14:creationId xmlns:p14="http://schemas.microsoft.com/office/powerpoint/2010/main" val="51790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838200" y="872197"/>
            <a:ext cx="7771410" cy="255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IE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 and Analysis of 3 Key AI documents:</a:t>
            </a:r>
            <a:b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  <a:t>EU proposed AI Act, </a:t>
            </a:r>
            <a:b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 Assessment List for Trustworthy AI (ALTAI),</a:t>
            </a:r>
            <a:b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and ISO/IEC 42001 AI Management System</a:t>
            </a:r>
            <a:endParaRPr sz="2400" dirty="0"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1"/>
          </p:nvPr>
        </p:nvSpPr>
        <p:spPr>
          <a:xfrm>
            <a:off x="838200" y="3455988"/>
            <a:ext cx="7771410" cy="204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Delaram Golpayegani, </a:t>
            </a:r>
            <a:r>
              <a:rPr lang="en-IE" u="sng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Harshvardhan J. Pandit</a:t>
            </a:r>
            <a:r>
              <a:rPr lang="en-I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Dave Lewis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sp>
        <p:nvSpPr>
          <p:cNvPr id="110" name="Google Shape;110;p6"/>
          <p:cNvSpPr txBox="1">
            <a:spLocks noGrp="1"/>
          </p:cNvSpPr>
          <p:nvPr>
            <p:ph type="sldNum" idx="12"/>
          </p:nvPr>
        </p:nvSpPr>
        <p:spPr>
          <a:xfrm>
            <a:off x="925406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EB03A-6978-96A2-C069-A8CCB4690B87}"/>
              </a:ext>
            </a:extLst>
          </p:cNvPr>
          <p:cNvSpPr txBox="1"/>
          <p:nvPr/>
        </p:nvSpPr>
        <p:spPr>
          <a:xfrm>
            <a:off x="838200" y="3965987"/>
            <a:ext cx="7662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IE" sz="24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sgolpays@tcd.ie</a:t>
            </a:r>
            <a:endParaRPr lang="en-IE" sz="24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GitHub: </a:t>
            </a:r>
            <a:r>
              <a:rPr lang="en-I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IE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I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E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DelaramGlp</a:t>
            </a:r>
            <a:r>
              <a:rPr lang="en-I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E" sz="24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aidocs</a:t>
            </a:r>
            <a:endParaRPr lang="en-IE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I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 </a:t>
            </a:r>
            <a:r>
              <a:rPr lang="en-IE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Regulatory Landscape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6FC927-21CD-4247-A7A5-7CFEECD09D66}"/>
              </a:ext>
            </a:extLst>
          </p:cNvPr>
          <p:cNvGrpSpPr/>
          <p:nvPr/>
        </p:nvGrpSpPr>
        <p:grpSpPr>
          <a:xfrm>
            <a:off x="563217" y="3319189"/>
            <a:ext cx="1262584" cy="1080045"/>
            <a:chOff x="1840675" y="4819401"/>
            <a:chExt cx="1262584" cy="1080045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93F5B327-2828-AEA5-D426-0C149BBEBD87}"/>
                </a:ext>
              </a:extLst>
            </p:cNvPr>
            <p:cNvSpPr/>
            <p:nvPr/>
          </p:nvSpPr>
          <p:spPr>
            <a:xfrm>
              <a:off x="1840675" y="4819401"/>
              <a:ext cx="1262584" cy="1058883"/>
            </a:xfrm>
            <a:prstGeom prst="triangle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>
                <a:solidFill>
                  <a:schemeClr val="tx1"/>
                </a:solidFill>
                <a:latin typeface="AppleGothic" pitchFamily="2" charset="-127"/>
                <a:ea typeface="AppleGothic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D41C61-BF70-2464-0FE5-ADDAA53A89A2}"/>
                </a:ext>
              </a:extLst>
            </p:cNvPr>
            <p:cNvSpPr txBox="1"/>
            <p:nvPr/>
          </p:nvSpPr>
          <p:spPr>
            <a:xfrm>
              <a:off x="2300288" y="5130005"/>
              <a:ext cx="55659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4400" b="1" dirty="0">
                  <a:latin typeface="Oriya MN" pitchFamily="2" charset="0"/>
                  <a:cs typeface="Oriya MN" pitchFamily="2" charset="0"/>
                </a:rPr>
                <a:t>!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29FE3C-2DFF-B0CE-B00D-B65958CD41DD}"/>
              </a:ext>
            </a:extLst>
          </p:cNvPr>
          <p:cNvSpPr txBox="1"/>
          <p:nvPr/>
        </p:nvSpPr>
        <p:spPr>
          <a:xfrm>
            <a:off x="1825801" y="3639408"/>
            <a:ext cx="10045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IE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ighly fragmented landscape </a:t>
            </a:r>
            <a:r>
              <a:rPr lang="en-IE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I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IE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egulatory and market confusion</a:t>
            </a:r>
          </a:p>
          <a:p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E6BF2-D5AB-94E8-D09B-8CEECC2D106B}"/>
              </a:ext>
            </a:extLst>
          </p:cNvPr>
          <p:cNvSpPr txBox="1"/>
          <p:nvPr/>
        </p:nvSpPr>
        <p:spPr>
          <a:xfrm>
            <a:off x="902044" y="5267559"/>
            <a:ext cx="110952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is a need to Identify the commonality, inconsistencies, and gaps across AI documents</a:t>
            </a:r>
          </a:p>
          <a:p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0E2FC-1818-D1FE-2AA6-947DB171BF93}"/>
              </a:ext>
            </a:extLst>
          </p:cNvPr>
          <p:cNvSpPr txBox="1"/>
          <p:nvPr/>
        </p:nvSpPr>
        <p:spPr>
          <a:xfrm>
            <a:off x="776445" y="1590441"/>
            <a:ext cx="110952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Multiple AI regulations, standards, and guidelines are being developed separately</a:t>
            </a:r>
          </a:p>
          <a:p>
            <a:endParaRPr lang="en-I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B629C-F0E4-6739-7D38-48D336220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1FEBF1-5230-9EB4-71B4-35C4B40B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3 Key AI Documents</a:t>
            </a:r>
            <a:endParaRPr lang="en-IE" dirty="0">
              <a:effectLst/>
              <a:latin typeface="Helvetica" pitchFamily="2" charset="0"/>
            </a:endParaRP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552311B7-87E4-8B93-F92E-9C3B7E585FBD}"/>
              </a:ext>
            </a:extLst>
          </p:cNvPr>
          <p:cNvSpPr/>
          <p:nvPr/>
        </p:nvSpPr>
        <p:spPr>
          <a:xfrm>
            <a:off x="3238965" y="2626120"/>
            <a:ext cx="1170159" cy="485775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" name="Picture 2" descr="New: EU Ethics Guidelines for Trustworthy AI | Guidance and Implementation  Program – ALLAI">
            <a:extLst>
              <a:ext uri="{FF2B5EF4-FFF2-40B4-BE49-F238E27FC236}">
                <a16:creationId xmlns:a16="http://schemas.microsoft.com/office/drawing/2014/main" id="{1CB50E32-C629-0A37-A978-5771EC449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9" t="7119" r="2828" b="4806"/>
          <a:stretch/>
        </p:blipFill>
        <p:spPr bwMode="auto">
          <a:xfrm>
            <a:off x="329060" y="1323146"/>
            <a:ext cx="2799390" cy="2586997"/>
          </a:xfrm>
          <a:prstGeom prst="rect">
            <a:avLst/>
          </a:prstGeom>
          <a:noFill/>
          <a:ln w="12700">
            <a:solidFill>
              <a:srgbClr val="3D726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FC3933-A9AA-D6B5-E8F1-C6F64EA8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78" y="1323146"/>
            <a:ext cx="2971013" cy="2605948"/>
          </a:xfrm>
          <a:prstGeom prst="rect">
            <a:avLst/>
          </a:prstGeom>
        </p:spPr>
      </p:pic>
      <p:pic>
        <p:nvPicPr>
          <p:cNvPr id="12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9D75B61-D6AC-2ADA-342E-A10C7C940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5" t="6022" r="9871" b="45191"/>
          <a:stretch/>
        </p:blipFill>
        <p:spPr>
          <a:xfrm>
            <a:off x="8816611" y="1323146"/>
            <a:ext cx="2743201" cy="2552498"/>
          </a:xfrm>
          <a:prstGeom prst="rect">
            <a:avLst/>
          </a:prstGeom>
          <a:ln w="12700">
            <a:solidFill>
              <a:srgbClr val="3D726A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C2C168-270F-B2EC-8ED5-EAE6D2423A12}"/>
              </a:ext>
            </a:extLst>
          </p:cNvPr>
          <p:cNvSpPr txBox="1"/>
          <p:nvPr/>
        </p:nvSpPr>
        <p:spPr>
          <a:xfrm>
            <a:off x="-125731" y="3976947"/>
            <a:ext cx="36017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ALTAI: Assessment List for Trustworthy AI</a:t>
            </a:r>
          </a:p>
          <a:p>
            <a:pPr algn="ctr"/>
            <a:endParaRPr lang="en-IE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IE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uestions assessing trustworthy AI requirements</a:t>
            </a:r>
          </a:p>
          <a:p>
            <a:pPr algn="ctr"/>
            <a:endParaRPr lang="en-IE" dirty="0"/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1D979AA1-892C-CD07-5B11-40612200D9BC}"/>
              </a:ext>
            </a:extLst>
          </p:cNvPr>
          <p:cNvSpPr/>
          <p:nvPr/>
        </p:nvSpPr>
        <p:spPr>
          <a:xfrm>
            <a:off x="7538171" y="2608717"/>
            <a:ext cx="1170159" cy="485775"/>
          </a:xfrm>
          <a:prstGeom prst="left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0E16E-EB9D-7D9B-6185-8C59699FA6AB}"/>
              </a:ext>
            </a:extLst>
          </p:cNvPr>
          <p:cNvSpPr txBox="1"/>
          <p:nvPr/>
        </p:nvSpPr>
        <p:spPr>
          <a:xfrm>
            <a:off x="8702446" y="4006395"/>
            <a:ext cx="297152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EU’s AI Act: Regulating Artificial Intelligence</a:t>
            </a:r>
          </a:p>
          <a:p>
            <a:pPr algn="ctr"/>
            <a:endParaRPr lang="en-IE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Obligations and prohibitions based on high-risk, maintaining documentation</a:t>
            </a:r>
          </a:p>
          <a:p>
            <a:pPr algn="ctr"/>
            <a:endParaRPr lang="en-IE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E" sz="200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F38DB-209E-F0DE-60DD-2BA261C8C703}"/>
              </a:ext>
            </a:extLst>
          </p:cNvPr>
          <p:cNvSpPr txBox="1"/>
          <p:nvPr/>
        </p:nvSpPr>
        <p:spPr>
          <a:xfrm>
            <a:off x="4216168" y="4006395"/>
            <a:ext cx="375966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ISO/IEC 42001</a:t>
            </a:r>
            <a:b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Management System</a:t>
            </a:r>
          </a:p>
          <a:p>
            <a:pPr algn="ctr"/>
            <a:endParaRPr lang="en-IE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E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Demonstrate management of AI system and AI risk management – certify products and practices</a:t>
            </a:r>
          </a:p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038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48813-3FA3-6A5A-CAF0-099353E52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I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717FB-2585-F83F-1BEA-79722AD4F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25E34-3BFA-ED7A-1B87-34418AA1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Research Questions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76A429-F184-3FA6-1D9D-E917AEB9C923}"/>
              </a:ext>
            </a:extLst>
          </p:cNvPr>
          <p:cNvSpPr/>
          <p:nvPr/>
        </p:nvSpPr>
        <p:spPr>
          <a:xfrm>
            <a:off x="170385" y="1358838"/>
            <a:ext cx="8059216" cy="207016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320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RQ 1. </a:t>
            </a:r>
            <a:r>
              <a:rPr lang="en-IE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what extent can </a:t>
            </a:r>
          </a:p>
          <a:p>
            <a:r>
              <a:rPr lang="en-IE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ALTAI’s trustworthy AI requirements </a:t>
            </a:r>
          </a:p>
          <a:p>
            <a:r>
              <a:rPr lang="en-IE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 integrated into </a:t>
            </a:r>
            <a:r>
              <a:rPr lang="en-IE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ISO/IEC 42001’s AI management system</a:t>
            </a:r>
            <a:r>
              <a:rPr lang="en-IE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activities?</a:t>
            </a:r>
          </a:p>
          <a:p>
            <a:endParaRPr lang="en-I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D07FFC-5E88-BA54-6DA4-7B9D6741BD2E}"/>
              </a:ext>
            </a:extLst>
          </p:cNvPr>
          <p:cNvSpPr/>
          <p:nvPr/>
        </p:nvSpPr>
        <p:spPr>
          <a:xfrm>
            <a:off x="170384" y="3743325"/>
            <a:ext cx="8059217" cy="207016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320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RQ 2. </a:t>
            </a:r>
            <a:r>
              <a:rPr lang="en-IE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what extent can </a:t>
            </a:r>
          </a:p>
          <a:p>
            <a:r>
              <a:rPr lang="en-IE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Act’s high-risk AI obligations </a:t>
            </a:r>
          </a:p>
          <a:p>
            <a:r>
              <a:rPr lang="en-IE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 integrated into </a:t>
            </a:r>
            <a:r>
              <a:rPr lang="en-IE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ISO/IEC 42001’s AI management system </a:t>
            </a:r>
            <a:r>
              <a:rPr lang="en-IE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activities?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0635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867332-2CB7-C67E-ACB1-7415533E0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591" y="1676400"/>
            <a:ext cx="5252678" cy="4365625"/>
          </a:xfrm>
        </p:spPr>
        <p:txBody>
          <a:bodyPr/>
          <a:lstStyle/>
          <a:p>
            <a:pPr marL="50800" indent="0">
              <a:buNone/>
            </a:pPr>
            <a:r>
              <a:rPr lang="en-IE" sz="2400" dirty="0">
                <a:latin typeface="Helvetica" pitchFamily="2" charset="0"/>
              </a:rPr>
              <a:t>U</a:t>
            </a:r>
            <a:r>
              <a:rPr lang="en-IE" sz="2400" dirty="0">
                <a:effectLst/>
                <a:latin typeface="Helvetica" pitchFamily="2" charset="0"/>
              </a:rPr>
              <a:t>pper-level ontology for mapping trustworthy AI documents</a:t>
            </a:r>
            <a:endParaRPr lang="en-IE" sz="2400" dirty="0"/>
          </a:p>
          <a:p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DFB7C-59ED-E685-A1E7-723CE370C8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F901C-1E88-CE7D-F1F0-095B6EE2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effectLst/>
                <a:latin typeface="Helvetica" pitchFamily="2" charset="0"/>
              </a:rPr>
              <a:t>Methodology for Comparison and Analysis</a:t>
            </a:r>
            <a:endParaRPr lang="en-I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E9812E-5504-7903-0668-09A1587D3A11}"/>
              </a:ext>
            </a:extLst>
          </p:cNvPr>
          <p:cNvSpPr/>
          <p:nvPr/>
        </p:nvSpPr>
        <p:spPr>
          <a:xfrm>
            <a:off x="7171533" y="2344675"/>
            <a:ext cx="3600000" cy="108432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E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 analysis, extraction of trustworthy AI activities and modelling them as </a:t>
            </a:r>
            <a:r>
              <a:rPr lang="en-IE" sz="1800" dirty="0">
                <a:effectLst/>
                <a:latin typeface="Lucida Sans" panose="020B0602030504020204" pitchFamily="34" charset="77"/>
                <a:ea typeface="GulimChe" panose="020B0609000101010101" pitchFamily="49" charset="-127"/>
                <a:cs typeface="Calibri" panose="020F0502020204030204" pitchFamily="34" charset="0"/>
              </a:rPr>
              <a:t>Activity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946017-413F-1849-A2BA-D36CBCCF9A42}"/>
              </a:ext>
            </a:extLst>
          </p:cNvPr>
          <p:cNvSpPr/>
          <p:nvPr/>
        </p:nvSpPr>
        <p:spPr>
          <a:xfrm>
            <a:off x="7171533" y="3691567"/>
            <a:ext cx="3600000" cy="108432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Linking activities using </a:t>
            </a:r>
            <a:r>
              <a:rPr lang="en-IE" sz="1800" dirty="0" err="1">
                <a:latin typeface="Lucida Sans" panose="020B0602030504020204" pitchFamily="34" charset="77"/>
                <a:cs typeface="Calibri" panose="020F0502020204030204" pitchFamily="34" charset="0"/>
              </a:rPr>
              <a:t>partOf</a:t>
            </a:r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 relationship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11016A-136F-8250-10E1-8EAC9EF54D2F}"/>
              </a:ext>
            </a:extLst>
          </p:cNvPr>
          <p:cNvSpPr/>
          <p:nvPr/>
        </p:nvSpPr>
        <p:spPr>
          <a:xfrm>
            <a:off x="7172325" y="5013449"/>
            <a:ext cx="3600000" cy="108432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E" sz="1800" dirty="0">
                <a:latin typeface="Calibri" panose="020F0502020204030204" pitchFamily="34" charset="0"/>
                <a:cs typeface="Calibri" panose="020F0502020204030204" pitchFamily="34" charset="0"/>
              </a:rPr>
              <a:t>Analysis of the overlaps and potential conflicts</a:t>
            </a:r>
          </a:p>
        </p:txBody>
      </p:sp>
      <p:pic>
        <p:nvPicPr>
          <p:cNvPr id="10" name="Picture 2" descr="An Ontology for Standardising Trustworthy AI | IntechOpen">
            <a:extLst>
              <a:ext uri="{FF2B5EF4-FFF2-40B4-BE49-F238E27FC236}">
                <a16:creationId xmlns:a16="http://schemas.microsoft.com/office/drawing/2014/main" id="{81042D85-92D8-02CA-E6F4-742435973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5" y="2750975"/>
            <a:ext cx="4944158" cy="32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EE3EBD-1FF1-25CC-BE2D-E198D2A7CA7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971533" y="3429000"/>
            <a:ext cx="0" cy="2625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2962BC-23E7-C6D6-9152-F7A6D0B9E24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971533" y="4775892"/>
            <a:ext cx="792" cy="237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7FB8AA8-964C-7973-28E5-DD36969DF898}"/>
              </a:ext>
            </a:extLst>
          </p:cNvPr>
          <p:cNvSpPr/>
          <p:nvPr/>
        </p:nvSpPr>
        <p:spPr>
          <a:xfrm>
            <a:off x="6993222" y="2141821"/>
            <a:ext cx="428625" cy="40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E6DE20-84BA-1892-6F9C-11FA2039948E}"/>
              </a:ext>
            </a:extLst>
          </p:cNvPr>
          <p:cNvSpPr/>
          <p:nvPr/>
        </p:nvSpPr>
        <p:spPr>
          <a:xfrm>
            <a:off x="7037769" y="3572789"/>
            <a:ext cx="428625" cy="40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76E8E6-9BDD-66AD-F0E1-FA99A5664ABD}"/>
              </a:ext>
            </a:extLst>
          </p:cNvPr>
          <p:cNvSpPr/>
          <p:nvPr/>
        </p:nvSpPr>
        <p:spPr>
          <a:xfrm>
            <a:off x="7021625" y="4894670"/>
            <a:ext cx="428625" cy="405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1067E1-E20F-2092-28F4-6A3D92C75393}"/>
              </a:ext>
            </a:extLst>
          </p:cNvPr>
          <p:cNvSpPr txBox="1"/>
          <p:nvPr/>
        </p:nvSpPr>
        <p:spPr>
          <a:xfrm>
            <a:off x="7421847" y="1777042"/>
            <a:ext cx="243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Steps</a:t>
            </a:r>
            <a:endParaRPr lang="en-I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0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CE6B5-5F76-7439-DAC7-186B2EC40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591" y="1676400"/>
            <a:ext cx="5893636" cy="4365625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IE" dirty="0">
                <a:latin typeface="Calibri" panose="020F0502020204030204" pitchFamily="34" charset="0"/>
                <a:cs typeface="Calibri" panose="020F0502020204030204" pitchFamily="34" charset="0"/>
              </a:rPr>
              <a:t>Extracting activities from ALTAI questionnaire</a:t>
            </a:r>
          </a:p>
          <a:p>
            <a:pPr marL="50800" indent="0">
              <a:buNone/>
            </a:pPr>
            <a:endParaRPr lang="en-I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r>
              <a:rPr lang="en-IE" sz="21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ALTAI question</a:t>
            </a:r>
            <a:r>
              <a:rPr lang="en-IE" sz="2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50800" indent="0">
              <a:buNone/>
            </a:pPr>
            <a:r>
              <a:rPr lang="en-IE" sz="2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“Are end-users or other subjects adequately made aware that a decision, content, advice or outcome is the result of an algorithmic decision?”</a:t>
            </a:r>
          </a:p>
          <a:p>
            <a:pPr marL="50800" indent="0">
              <a:buNone/>
            </a:pPr>
            <a:r>
              <a:rPr lang="en-IE" sz="21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ALTAI activity</a:t>
            </a:r>
            <a:r>
              <a:rPr lang="en-IE" sz="21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50800" indent="0">
              <a:buNone/>
            </a:pPr>
            <a:r>
              <a:rPr lang="en-IE" sz="2400" dirty="0">
                <a:latin typeface="Calibri" panose="020F0502020204030204" pitchFamily="34" charset="0"/>
                <a:cs typeface="Calibri" panose="020F0502020204030204" pitchFamily="34" charset="0"/>
              </a:rPr>
              <a:t>Inform end-users or other subjects that a decision, content, advice or outcome is the result of an algorithmic decision</a:t>
            </a:r>
          </a:p>
          <a:p>
            <a:pPr marL="50800" indent="0">
              <a:buNone/>
            </a:pPr>
            <a:endParaRPr lang="en-IE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en-I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en-IE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9CA64-AF2C-985F-7D3F-BDA5EFB74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7748B-3AF9-E043-E5BD-B00668A6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effectLst/>
                <a:latin typeface="Helvetica" pitchFamily="2" charset="0"/>
              </a:rPr>
              <a:t>Comparison of ALTAI with ISO/IEC 42001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872E91-75C4-42D3-464F-FB920C8B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86" y="2588775"/>
            <a:ext cx="5305356" cy="21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3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BECB0-5B96-0A93-C473-D7DD1AD2F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8E1CD3-56B4-8ACD-1A41-898131F1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effectLst/>
                <a:latin typeface="Helvetica" pitchFamily="2" charset="0"/>
              </a:rPr>
              <a:t>Comparison of ALTAI with ISO/IEC 42001</a:t>
            </a:r>
            <a:endParaRPr lang="en-IE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0E123B4-70A8-1E46-0B98-9EB0DBBFC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02"/>
          <a:stretch/>
        </p:blipFill>
        <p:spPr>
          <a:xfrm>
            <a:off x="194731" y="1301763"/>
            <a:ext cx="8845111" cy="5316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2AD756-DA0B-3444-C384-20607C9CF2E9}"/>
              </a:ext>
            </a:extLst>
          </p:cNvPr>
          <p:cNvSpPr txBox="1"/>
          <p:nvPr/>
        </p:nvSpPr>
        <p:spPr>
          <a:xfrm>
            <a:off x="9039842" y="1301763"/>
            <a:ext cx="32493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200" dirty="0">
                <a:solidFill>
                  <a:schemeClr val="bg1"/>
                </a:solidFill>
              </a:rPr>
              <a:t>Identifying AI management system activities from </a:t>
            </a:r>
            <a:r>
              <a:rPr lang="en-IE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 </a:t>
            </a:r>
            <a:r>
              <a:rPr lang="en-IE" sz="2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‘harmonised structure’</a:t>
            </a:r>
            <a:r>
              <a:rPr lang="en-IE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E" sz="22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management system standards  defined in ISO/IEC Directives on procedures for ISO  technical work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52F2607-3681-73B4-F486-AF750BFD0BE4}"/>
              </a:ext>
            </a:extLst>
          </p:cNvPr>
          <p:cNvSpPr/>
          <p:nvPr/>
        </p:nvSpPr>
        <p:spPr>
          <a:xfrm>
            <a:off x="194731" y="4089400"/>
            <a:ext cx="8845111" cy="711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42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67358-6D2E-F9FF-432D-D5E2DACBC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7E4C60-BEA4-DEA4-A6CE-A70FAF43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>
                <a:effectLst/>
                <a:latin typeface="Helvetica" pitchFamily="2" charset="0"/>
              </a:rPr>
              <a:t>ALTAI – Grouping AI management system activities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24035-A5FC-E1CE-E978-84B8B20E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62" y="1008209"/>
            <a:ext cx="7714587" cy="571326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493D4EF-E04F-553D-BE03-D152F5BE2B8C}"/>
              </a:ext>
            </a:extLst>
          </p:cNvPr>
          <p:cNvSpPr/>
          <p:nvPr/>
        </p:nvSpPr>
        <p:spPr>
          <a:xfrm>
            <a:off x="1211661" y="1435100"/>
            <a:ext cx="7714587" cy="711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61C54FD-72B4-2D7C-28DB-16E881522934}"/>
              </a:ext>
            </a:extLst>
          </p:cNvPr>
          <p:cNvSpPr/>
          <p:nvPr/>
        </p:nvSpPr>
        <p:spPr>
          <a:xfrm>
            <a:off x="1211660" y="2613417"/>
            <a:ext cx="7714587" cy="711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9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body" idx="1"/>
          </p:nvPr>
        </p:nvSpPr>
        <p:spPr>
          <a:xfrm>
            <a:off x="310873" y="4968875"/>
            <a:ext cx="935658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0800" indent="0">
              <a:buNone/>
            </a:pPr>
            <a:r>
              <a:rPr lang="en-IE" dirty="0">
                <a:effectLst/>
                <a:latin typeface="Helvetica" pitchFamily="2" charset="0"/>
              </a:rPr>
              <a:t>ALTAI adopts a risk-oriented approach </a:t>
            </a:r>
            <a:r>
              <a:rPr lang="en-IE" dirty="0">
                <a:latin typeface="Helvetica" pitchFamily="2" charset="0"/>
              </a:rPr>
              <a:t>for </a:t>
            </a:r>
            <a:r>
              <a:rPr lang="en-IE" dirty="0">
                <a:effectLst/>
                <a:latin typeface="Helvetica" pitchFamily="2" charset="0"/>
              </a:rPr>
              <a:t>trustworthy AI: </a:t>
            </a:r>
            <a:r>
              <a:rPr lang="en-IE" b="1" dirty="0">
                <a:latin typeface="Helvetica" pitchFamily="2" charset="0"/>
              </a:rPr>
              <a:t>~</a:t>
            </a:r>
            <a:r>
              <a:rPr lang="en-IE" b="1" dirty="0">
                <a:effectLst/>
                <a:latin typeface="Helvetica" pitchFamily="2" charset="0"/>
              </a:rPr>
              <a:t>50% </a:t>
            </a:r>
            <a:r>
              <a:rPr lang="en-IE" dirty="0">
                <a:effectLst/>
                <a:latin typeface="Helvetica" pitchFamily="2" charset="0"/>
              </a:rPr>
              <a:t>activities relate to </a:t>
            </a:r>
            <a:r>
              <a:rPr lang="en-IE" b="1" dirty="0">
                <a:effectLst/>
                <a:latin typeface="Helvetica" pitchFamily="2" charset="0"/>
              </a:rPr>
              <a:t>risk management</a:t>
            </a:r>
            <a:endParaRPr lang="en-IE" dirty="0">
              <a:effectLst/>
              <a:latin typeface="Helvetica" pitchFamily="2" charset="0"/>
            </a:endParaRPr>
          </a:p>
          <a:p>
            <a:pPr marL="50800" indent="0">
              <a:buNone/>
            </a:pPr>
            <a:endParaRPr lang="en-IE" dirty="0">
              <a:effectLst/>
              <a:latin typeface="Helvetica" pitchFamily="2" charset="0"/>
            </a:endParaRPr>
          </a:p>
          <a:p>
            <a:endParaRPr lang="en-IE" dirty="0">
              <a:effectLst/>
              <a:latin typeface="Helvetica" pitchFamily="2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endParaRPr dirty="0"/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925406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556591" y="239928"/>
            <a:ext cx="9024731" cy="71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IE" dirty="0">
                <a:effectLst/>
                <a:latin typeface="Helvetica" pitchFamily="2" charset="0"/>
              </a:rPr>
              <a:t>Comparing ALTAI and ISO/IEC 42001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7B23A-EB6F-7739-69E2-325085DF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13" y="1181619"/>
            <a:ext cx="9184309" cy="3787256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94A3DD4E-C2C3-198F-30D5-D3DBCF429C67}"/>
              </a:ext>
            </a:extLst>
          </p:cNvPr>
          <p:cNvSpPr/>
          <p:nvPr/>
        </p:nvSpPr>
        <p:spPr>
          <a:xfrm>
            <a:off x="397013" y="1873250"/>
            <a:ext cx="9184309" cy="3619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D22178B4-F631-6BF2-9D90-6F35FFF08FDC}"/>
              </a:ext>
            </a:extLst>
          </p:cNvPr>
          <p:cNvSpPr/>
          <p:nvPr/>
        </p:nvSpPr>
        <p:spPr>
          <a:xfrm>
            <a:off x="397013" y="3059112"/>
            <a:ext cx="9184309" cy="3619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6575E"/>
      </a:dk2>
      <a:lt2>
        <a:srgbClr val="E7E6E6"/>
      </a:lt2>
      <a:accent1>
        <a:srgbClr val="574099"/>
      </a:accent1>
      <a:accent2>
        <a:srgbClr val="6992CC"/>
      </a:accent2>
      <a:accent3>
        <a:srgbClr val="63B4B6"/>
      </a:accent3>
      <a:accent4>
        <a:srgbClr val="03B89D"/>
      </a:accent4>
      <a:accent5>
        <a:srgbClr val="89C665"/>
      </a:accent5>
      <a:accent6>
        <a:srgbClr val="67BB51"/>
      </a:accent6>
      <a:hlink>
        <a:srgbClr val="773393"/>
      </a:hlink>
      <a:folHlink>
        <a:srgbClr val="5ABC5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627</Words>
  <Application>Microsoft Macintosh PowerPoint</Application>
  <PresentationFormat>Widescreen</PresentationFormat>
  <Paragraphs>88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AppleGothic</vt:lpstr>
      <vt:lpstr>Arial</vt:lpstr>
      <vt:lpstr>Calibri</vt:lpstr>
      <vt:lpstr>Helvetica</vt:lpstr>
      <vt:lpstr>Lucida Sans</vt:lpstr>
      <vt:lpstr>Oriya MN</vt:lpstr>
      <vt:lpstr>Office Theme</vt:lpstr>
      <vt:lpstr>Comparison and Analysis of 3 Key AI documents: EU proposed AI Act,  the Assessment List for Trustworthy AI (ALTAI), and ISO/IEC 42001 AI Management System</vt:lpstr>
      <vt:lpstr>Current Regulatory Landscape</vt:lpstr>
      <vt:lpstr>3 Key AI Documents</vt:lpstr>
      <vt:lpstr>Research Questions</vt:lpstr>
      <vt:lpstr>Methodology for Comparison and Analysis</vt:lpstr>
      <vt:lpstr>Comparison of ALTAI with ISO/IEC 42001</vt:lpstr>
      <vt:lpstr>Comparison of ALTAI with ISO/IEC 42001</vt:lpstr>
      <vt:lpstr>ALTAI – Grouping AI management system activities</vt:lpstr>
      <vt:lpstr>Comparing ALTAI and ISO/IEC 42001</vt:lpstr>
      <vt:lpstr>Comparing AI Act with ISO/IEC 42001</vt:lpstr>
      <vt:lpstr>Semantic Modelling of Activities</vt:lpstr>
      <vt:lpstr>Comparison and Analysis of 3 Key AI documents: EU proposed AI Act,  the Assessment List for Trustworthy AI (ALTAI), and ISO/IEC 42001 AI Management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and Analysis of 3 Key AI documents: EU proposed AI Act,  the Assessment List for Trustworthy AI (ALTAI), and ISO/IEC 42001 AI Management System</dc:title>
  <dc:creator>Jenny Margaret Walsh</dc:creator>
  <cp:lastModifiedBy>Harshvardhan Pandit</cp:lastModifiedBy>
  <cp:revision>30</cp:revision>
  <dcterms:created xsi:type="dcterms:W3CDTF">2020-03-25T20:24:27Z</dcterms:created>
  <dcterms:modified xsi:type="dcterms:W3CDTF">2022-12-05T23:06:38Z</dcterms:modified>
</cp:coreProperties>
</file>